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71" r:id="rId4"/>
    <p:sldId id="270" r:id="rId5"/>
    <p:sldId id="269" r:id="rId6"/>
    <p:sldId id="268" r:id="rId7"/>
    <p:sldId id="267" r:id="rId8"/>
    <p:sldId id="266" r:id="rId9"/>
    <p:sldId id="272" r:id="rId10"/>
    <p:sldId id="256" r:id="rId11"/>
    <p:sldId id="257" r:id="rId12"/>
  </p:sldIdLst>
  <p:sldSz cx="6858000" cy="9144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309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ADDF3-CB4A-465B-933C-0686130409CC}" type="datetimeFigureOut">
              <a:rPr lang="ru-RU" smtClean="0"/>
              <a:pPr/>
              <a:t>06.08.2019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73721-94D3-4B46-B3DA-D65F75D0A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jpe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04" y="714348"/>
            <a:ext cx="1857388" cy="1866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85794" y="2563262"/>
            <a:ext cx="5429288" cy="5509200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Book Antiqua" pitchFamily="18" charset="0"/>
              </a:rPr>
              <a:t>Уважаемые друзья!</a:t>
            </a: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В Центре детского творчества «Детская академия» реализуются дополнительные общеобразовательные общеразвивающие программы художественной, естественнонаучной, технической, физкультурно-спортивной, социально-педагогической направленностей.</a:t>
            </a: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Приглашаем вас вступить в мир</a:t>
            </a:r>
          </a:p>
          <a:p>
            <a:pPr algn="ctr"/>
            <a:r>
              <a:rPr lang="ru-RU" sz="2000" dirty="0" smtClean="0">
                <a:latin typeface="Book Antiqua" pitchFamily="18" charset="0"/>
              </a:rPr>
              <a:t> знаний и творчества!</a:t>
            </a:r>
          </a:p>
          <a:p>
            <a:pPr algn="ctr"/>
            <a:r>
              <a:rPr lang="ru-RU" sz="2000" dirty="0" smtClean="0">
                <a:latin typeface="Book Antiqua" pitchFamily="18" charset="0"/>
              </a:rPr>
              <a:t>Раскройте с нами свои таланты!</a:t>
            </a: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272-12-42, 273-09-12</a:t>
            </a:r>
          </a:p>
          <a:p>
            <a:pPr algn="ctr"/>
            <a:r>
              <a:rPr lang="ru-RU" sz="2000" dirty="0" smtClean="0">
                <a:latin typeface="Book Antiqua" pitchFamily="18" charset="0"/>
              </a:rPr>
              <a:t> 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71679" y="428596"/>
            <a:ext cx="4500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ЦЕНТР ДЕТСКОГО ТВОРЧЕСТВА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«ДЕТСКАЯ АКАДЕМИЯ»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СОВЕТСКОГО РАЙОНА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ГОРОДА КАЗАНИ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14290" y="1645580"/>
            <a:ext cx="6286544" cy="5847755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Дополнительные общеобразовательные </a:t>
            </a:r>
            <a:r>
              <a:rPr lang="ru-RU" sz="1400" i="1" dirty="0" err="1" smtClean="0">
                <a:latin typeface="Book Antiqua" pitchFamily="18" charset="0"/>
              </a:rPr>
              <a:t>общеразвивающие</a:t>
            </a:r>
            <a:r>
              <a:rPr lang="ru-RU" sz="1400" i="1" dirty="0" smtClean="0">
                <a:latin typeface="Book Antiqua" pitchFamily="18" charset="0"/>
              </a:rPr>
              <a:t> программы</a:t>
            </a:r>
            <a:r>
              <a:rPr lang="ru-RU" sz="1600" i="1" dirty="0" smtClean="0">
                <a:latin typeface="Book Antiqua" pitchFamily="18" charset="0"/>
              </a:rPr>
              <a:t>:</a:t>
            </a:r>
          </a:p>
          <a:p>
            <a:pPr marL="812800" indent="-188913"/>
            <a:r>
              <a:rPr lang="ru-RU" dirty="0" smtClean="0">
                <a:latin typeface="Book Antiqua" pitchFamily="18" charset="0"/>
              </a:rPr>
              <a:t>Информатика в начальной школе (1-4 классы) –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Печерей</a:t>
            </a:r>
            <a:r>
              <a:rPr lang="ru-RU" sz="1400" i="1" dirty="0" smtClean="0">
                <a:latin typeface="Book Antiqua" pitchFamily="18" charset="0"/>
              </a:rPr>
              <a:t> Е.П.</a:t>
            </a:r>
            <a:endParaRPr lang="ru-RU" i="1" dirty="0" smtClean="0">
              <a:latin typeface="Book Antiqua" pitchFamily="18" charset="0"/>
            </a:endParaRPr>
          </a:p>
          <a:p>
            <a:pPr marL="812800" indent="-188913"/>
            <a:r>
              <a:rPr lang="ru-RU" dirty="0" smtClean="0">
                <a:latin typeface="Book Antiqua" pitchFamily="18" charset="0"/>
              </a:rPr>
              <a:t>Информатика в средней школе (5-8 классы) – </a:t>
            </a:r>
          </a:p>
          <a:p>
            <a:pPr marL="812800" indent="-188913"/>
            <a:r>
              <a:rPr lang="ru-RU" sz="1400" i="1" dirty="0" smtClean="0">
                <a:latin typeface="Book Antiqua" pitchFamily="18" charset="0"/>
              </a:rPr>
              <a:t>	педагог Евсеева И.А.</a:t>
            </a:r>
            <a:endParaRPr lang="ru-RU" i="1" dirty="0" smtClean="0">
              <a:latin typeface="Book Antiqua" pitchFamily="18" charset="0"/>
            </a:endParaRPr>
          </a:p>
          <a:p>
            <a:pPr marL="812800" indent="-188913"/>
            <a:r>
              <a:rPr lang="ru-RU" dirty="0" smtClean="0">
                <a:latin typeface="Book Antiqua" pitchFamily="18" charset="0"/>
              </a:rPr>
              <a:t>Информатика в старших классах (9-11 классы) –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Лукоянова</a:t>
            </a:r>
            <a:r>
              <a:rPr lang="ru-RU" sz="1400" i="1" dirty="0" smtClean="0">
                <a:latin typeface="Book Antiqua" pitchFamily="18" charset="0"/>
              </a:rPr>
              <a:t> М.А.</a:t>
            </a:r>
            <a:endParaRPr lang="ru-RU" i="1" dirty="0" smtClean="0">
              <a:latin typeface="Book Antiqua" pitchFamily="18" charset="0"/>
            </a:endParaRPr>
          </a:p>
          <a:p>
            <a:pPr marL="812800" indent="-188913"/>
            <a:r>
              <a:rPr lang="ru-RU" dirty="0" smtClean="0">
                <a:latin typeface="Book Antiqua" pitchFamily="18" charset="0"/>
              </a:rPr>
              <a:t>Английский язык в начальной школе – </a:t>
            </a:r>
          </a:p>
          <a:p>
            <a:pPr marL="812800" indent="-188913"/>
            <a:r>
              <a:rPr lang="ru-RU" sz="1400" i="1" dirty="0" smtClean="0">
                <a:latin typeface="Book Antiqua" pitchFamily="18" charset="0"/>
              </a:rPr>
              <a:t>	педагог </a:t>
            </a:r>
            <a:r>
              <a:rPr lang="ru-RU" sz="1400" i="1" dirty="0" err="1" smtClean="0">
                <a:latin typeface="Book Antiqua" pitchFamily="18" charset="0"/>
              </a:rPr>
              <a:t>Валиуллина</a:t>
            </a:r>
            <a:r>
              <a:rPr lang="ru-RU" sz="1400" i="1" dirty="0" smtClean="0">
                <a:latin typeface="Book Antiqua" pitchFamily="18" charset="0"/>
              </a:rPr>
              <a:t> Э.Р.</a:t>
            </a:r>
            <a:endParaRPr lang="ru-RU" i="1" dirty="0" smtClean="0">
              <a:latin typeface="Book Antiqua" pitchFamily="18" charset="0"/>
            </a:endParaRPr>
          </a:p>
          <a:p>
            <a:pPr marL="812800" indent="-188913"/>
            <a:r>
              <a:rPr lang="ru-RU" dirty="0" smtClean="0">
                <a:latin typeface="Book Antiqua" pitchFamily="18" charset="0"/>
              </a:rPr>
              <a:t>Английский язык в средней школе – </a:t>
            </a:r>
          </a:p>
          <a:p>
            <a:pPr marL="812800" indent="-188913"/>
            <a:r>
              <a:rPr lang="ru-RU" sz="1400" i="1" dirty="0" smtClean="0">
                <a:latin typeface="Book Antiqua" pitchFamily="18" charset="0"/>
              </a:rPr>
              <a:t>	педагог </a:t>
            </a:r>
            <a:r>
              <a:rPr lang="ru-RU" sz="1400" i="1" dirty="0" err="1" smtClean="0">
                <a:latin typeface="Book Antiqua" pitchFamily="18" charset="0"/>
              </a:rPr>
              <a:t>Валиуллина</a:t>
            </a:r>
            <a:r>
              <a:rPr lang="ru-RU" sz="1400" i="1" dirty="0" smtClean="0">
                <a:latin typeface="Book Antiqua" pitchFamily="18" charset="0"/>
              </a:rPr>
              <a:t> Э.Р.</a:t>
            </a:r>
            <a:endParaRPr lang="ru-RU" i="1" dirty="0" smtClean="0">
              <a:latin typeface="Book Antiqua" pitchFamily="18" charset="0"/>
            </a:endParaRPr>
          </a:p>
          <a:p>
            <a:pPr marL="812800" indent="-188913"/>
            <a:r>
              <a:rPr lang="ru-RU" dirty="0" smtClean="0">
                <a:latin typeface="Book Antiqua" pitchFamily="18" charset="0"/>
              </a:rPr>
              <a:t>Немецкий клуб – </a:t>
            </a:r>
          </a:p>
          <a:p>
            <a:pPr marL="812800" indent="-449263"/>
            <a:r>
              <a:rPr lang="ru-RU" sz="1400" i="1" dirty="0" smtClean="0">
                <a:latin typeface="Book Antiqua" pitchFamily="18" charset="0"/>
              </a:rPr>
              <a:t>	педагог </a:t>
            </a:r>
            <a:r>
              <a:rPr lang="ru-RU" sz="1400" i="1" dirty="0" err="1" smtClean="0">
                <a:latin typeface="Book Antiqua" pitchFamily="18" charset="0"/>
              </a:rPr>
              <a:t>Валиуллина</a:t>
            </a:r>
            <a:r>
              <a:rPr lang="ru-RU" sz="1400" i="1" dirty="0" smtClean="0">
                <a:latin typeface="Book Antiqua" pitchFamily="18" charset="0"/>
              </a:rPr>
              <a:t> Э.Р.</a:t>
            </a:r>
            <a:endParaRPr lang="ru-RU" i="1" dirty="0" smtClean="0">
              <a:latin typeface="Book Antiqua" pitchFamily="18" charset="0"/>
            </a:endParaRP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1600" b="1" i="1" dirty="0" smtClean="0">
                <a:latin typeface="Book Antiqua" pitchFamily="18" charset="0"/>
              </a:rPr>
              <a:t>Занятия проводятся по адресу: ул. Пионерская, 13 А</a:t>
            </a: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272-00-85,</a:t>
            </a:r>
          </a:p>
          <a:p>
            <a:pPr algn="ctr"/>
            <a:r>
              <a:rPr lang="ru-RU" b="1" dirty="0" smtClean="0">
                <a:latin typeface="Book Antiqua" pitchFamily="18" charset="0"/>
              </a:rPr>
              <a:t>Заведующая отделом - Евгения Павловна </a:t>
            </a:r>
            <a:r>
              <a:rPr lang="ru-RU" b="1" dirty="0" err="1" smtClean="0">
                <a:latin typeface="Book Antiqua" pitchFamily="18" charset="0"/>
              </a:rPr>
              <a:t>Печерей</a:t>
            </a:r>
            <a:r>
              <a:rPr lang="ru-RU" b="1" dirty="0">
                <a:latin typeface="Book Antiqua" pitchFamily="18" charset="0"/>
              </a:rPr>
              <a:t> </a:t>
            </a:r>
            <a:endParaRPr lang="ru-RU" b="1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27 мая 2019 года.</a:t>
            </a:r>
            <a:endParaRPr lang="ru-RU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3014" y="1214414"/>
            <a:ext cx="61719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Научное общество учащихся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8" name="chart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0306" y="7286644"/>
            <a:ext cx="1607355" cy="1500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66" y="1071538"/>
            <a:ext cx="6286544" cy="6863417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endParaRPr lang="ru-RU" sz="1600" i="1" dirty="0" smtClean="0">
              <a:latin typeface="Book Antiqua" pitchFamily="18" charset="0"/>
            </a:endParaRPr>
          </a:p>
          <a:p>
            <a:pPr algn="ctr"/>
            <a:endParaRPr lang="ru-RU" sz="1600" i="1" dirty="0" smtClean="0">
              <a:latin typeface="Book Antiqua" pitchFamily="18" charset="0"/>
            </a:endParaRP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Комплексное обучение по дополнительным общеобразовательным общеразвивающим программам</a:t>
            </a:r>
            <a:r>
              <a:rPr lang="ru-RU" sz="1600" i="1" dirty="0" smtClean="0">
                <a:latin typeface="Book Antiqua" pitchFamily="18" charset="0"/>
              </a:rPr>
              <a:t>:</a:t>
            </a:r>
          </a:p>
          <a:p>
            <a:pPr marL="812800" lvl="0" indent="-449263"/>
            <a:endParaRPr lang="ru-RU" dirty="0" smtClean="0">
              <a:latin typeface="Book Antiqua" pitchFamily="18" charset="0"/>
            </a:endParaRPr>
          </a:p>
          <a:p>
            <a:pPr lvl="0"/>
            <a:r>
              <a:rPr lang="ru-RU" dirty="0">
                <a:latin typeface="Book Antiqua" pitchFamily="18" charset="0"/>
              </a:rPr>
              <a:t>Ритмика  для детей 6-ти летнего </a:t>
            </a:r>
            <a:r>
              <a:rPr lang="ru-RU" dirty="0" smtClean="0">
                <a:latin typeface="Book Antiqua" pitchFamily="18" charset="0"/>
              </a:rPr>
              <a:t>возраста</a:t>
            </a:r>
            <a:endParaRPr lang="ru-RU" dirty="0">
              <a:latin typeface="Book Antiqua" pitchFamily="18" charset="0"/>
            </a:endParaRPr>
          </a:p>
          <a:p>
            <a:pPr lvl="0"/>
            <a:r>
              <a:rPr lang="ru-RU" dirty="0">
                <a:latin typeface="Book Antiqua" pitchFamily="18" charset="0"/>
              </a:rPr>
              <a:t>Английский язык для детей 6-ти летнего возраста </a:t>
            </a:r>
            <a:r>
              <a:rPr lang="ru-RU" dirty="0" smtClean="0">
                <a:latin typeface="Book Antiqua" pitchFamily="18" charset="0"/>
              </a:rPr>
              <a:t>(Математика  </a:t>
            </a:r>
            <a:r>
              <a:rPr lang="ru-RU" dirty="0">
                <a:latin typeface="Book Antiqua" pitchFamily="18" charset="0"/>
              </a:rPr>
              <a:t>для детей 6-ти летнего возраста </a:t>
            </a:r>
            <a:r>
              <a:rPr lang="ru-RU" dirty="0" smtClean="0">
                <a:latin typeface="Book Antiqua" pitchFamily="18" charset="0"/>
              </a:rPr>
              <a:t>Обучение </a:t>
            </a:r>
            <a:r>
              <a:rPr lang="ru-RU" dirty="0">
                <a:latin typeface="Book Antiqua" pitchFamily="18" charset="0"/>
              </a:rPr>
              <a:t>грамоте для детей 6-летнего возраста </a:t>
            </a:r>
          </a:p>
          <a:p>
            <a:pPr lvl="0"/>
            <a:r>
              <a:rPr lang="ru-RU" dirty="0">
                <a:latin typeface="Book Antiqua" pitchFamily="18" charset="0"/>
              </a:rPr>
              <a:t>ИЗО  для детей 6-ти летнего возраста </a:t>
            </a:r>
            <a:endParaRPr lang="ru-RU" dirty="0" smtClean="0">
              <a:latin typeface="Book Antiqua" pitchFamily="18" charset="0"/>
            </a:endParaRPr>
          </a:p>
          <a:p>
            <a:pPr lvl="0"/>
            <a:endParaRPr lang="ru-RU" sz="2000" dirty="0">
              <a:latin typeface="Book Antiqua" pitchFamily="18" charset="0"/>
            </a:endParaRPr>
          </a:p>
          <a:p>
            <a:pPr lvl="0"/>
            <a:r>
              <a:rPr lang="ru-RU" sz="2000" dirty="0" smtClean="0">
                <a:latin typeface="Book Antiqua" pitchFamily="18" charset="0"/>
              </a:rPr>
              <a:t>Справки </a:t>
            </a:r>
            <a:r>
              <a:rPr lang="ru-RU" sz="2000" dirty="0" smtClean="0">
                <a:latin typeface="Book Antiqua" pitchFamily="18" charset="0"/>
              </a:rPr>
              <a:t>по телефону: 273-05-23,</a:t>
            </a:r>
          </a:p>
          <a:p>
            <a:pPr algn="ctr"/>
            <a:r>
              <a:rPr lang="ru-RU" b="1" dirty="0" smtClean="0">
                <a:latin typeface="Book Antiqua" pitchFamily="18" charset="0"/>
              </a:rPr>
              <a:t>Заведующая отделом - Ольга Николаевна </a:t>
            </a:r>
            <a:r>
              <a:rPr lang="ru-RU" b="1" dirty="0" err="1" smtClean="0">
                <a:latin typeface="Book Antiqua" pitchFamily="18" charset="0"/>
              </a:rPr>
              <a:t>Ваструкова</a:t>
            </a:r>
            <a:endParaRPr lang="ru-RU" b="1" dirty="0" smtClean="0">
              <a:latin typeface="Book Antiqua" pitchFamily="18" charset="0"/>
            </a:endParaRPr>
          </a:p>
          <a:p>
            <a:pPr algn="ctr"/>
            <a:endParaRPr lang="ru-RU" sz="1400" dirty="0" smtClean="0">
              <a:latin typeface="Book Antiqua" pitchFamily="18" charset="0"/>
            </a:endParaRPr>
          </a:p>
          <a:p>
            <a:pPr algn="ctr"/>
            <a:r>
              <a:rPr lang="ru-RU" sz="1400" dirty="0" smtClean="0">
                <a:latin typeface="Book Antiqua" pitchFamily="18" charset="0"/>
              </a:rPr>
              <a:t>Запись с 5 июня по 21 июня 2019 года,  с 5 августа по 23 августа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 (режим работы: понедельник-пятница с 9.00 до 18.00,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адрес: ул.Пионерская, д. 10, кабинет 210).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При себе иметь </a:t>
            </a:r>
          </a:p>
          <a:p>
            <a:pPr marL="457200" indent="-457200">
              <a:buAutoNum type="arabicParenR"/>
            </a:pPr>
            <a:r>
              <a:rPr lang="ru-RU" sz="1400" dirty="0" smtClean="0">
                <a:latin typeface="Book Antiqua" pitchFamily="18" charset="0"/>
              </a:rPr>
              <a:t>ксерокопию свидетельства о рождении ребенка</a:t>
            </a:r>
          </a:p>
          <a:p>
            <a:pPr marL="342900" indent="-342900">
              <a:buAutoNum type="arabicParenR"/>
            </a:pPr>
            <a:r>
              <a:rPr lang="ru-RU" sz="1400" dirty="0" smtClean="0">
                <a:latin typeface="Book Antiqua" pitchFamily="18" charset="0"/>
              </a:rPr>
              <a:t>   справку от </a:t>
            </a:r>
            <a:r>
              <a:rPr lang="ru-RU" sz="1400" dirty="0" smtClean="0">
                <a:latin typeface="Book Antiqua" pitchFamily="18" charset="0"/>
              </a:rPr>
              <a:t>врача</a:t>
            </a:r>
          </a:p>
          <a:p>
            <a:pPr marL="342900" indent="-342900">
              <a:buAutoNum type="arabicParenR"/>
            </a:pPr>
            <a:r>
              <a:rPr lang="ru-RU" sz="1400" dirty="0">
                <a:latin typeface="Book Antiqua" pitchFamily="18" charset="0"/>
              </a:rPr>
              <a:t> </a:t>
            </a:r>
            <a:r>
              <a:rPr lang="ru-RU" sz="1400" dirty="0" smtClean="0">
                <a:latin typeface="Book Antiqua" pitchFamily="18" charset="0"/>
              </a:rPr>
              <a:t>   </a:t>
            </a:r>
            <a:r>
              <a:rPr lang="ru-RU" sz="1400" dirty="0" smtClean="0">
                <a:latin typeface="Book Antiqua" pitchFamily="18" charset="0"/>
              </a:rPr>
              <a:t>паспорт </a:t>
            </a:r>
            <a:endParaRPr lang="ru-RU" sz="1400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3014" y="1071538"/>
            <a:ext cx="6171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Школа раннего эстетического развития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5602" name="Picture 2" descr="ÐÑÐ°ÑÐ¸Ð²ÑÐµ ÐºÐ°ÑÑÐ¸Ð½ÐºÐ¸ Ð±ÑÐºÐ²Ñ Ð  â Ð´ÐµÑÑÐºÐ¸Ðµ, ÑÐ°ÑÐºÑÐ°ÑÐºÐ¸, ÑÑÐ°ÑÐ°ÑÐµÑ, ÑÑÐºÐ¾Ð¿Ð¸ÑÐ½ÑÐµ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26" y="7286644"/>
            <a:ext cx="1116963" cy="1357322"/>
          </a:xfrm>
          <a:prstGeom prst="rect">
            <a:avLst/>
          </a:prstGeom>
          <a:noFill/>
        </p:spPr>
      </p:pic>
      <p:pic>
        <p:nvPicPr>
          <p:cNvPr id="25604" name="Picture 4" descr="http://alphabetonline.ru/images/letters2/eh/eh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96" y="7215206"/>
            <a:ext cx="1428760" cy="1528773"/>
          </a:xfrm>
          <a:prstGeom prst="rect">
            <a:avLst/>
          </a:prstGeom>
          <a:noFill/>
        </p:spPr>
      </p:pic>
      <p:sp>
        <p:nvSpPr>
          <p:cNvPr id="25606" name="AutoShape 6" descr="http://readik.ru/bukvy/r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http://readik.ru/bukvy/r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0" name="Picture 10" descr="http://readik.ru/bukvy/r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82" t="4347"/>
          <a:stretch>
            <a:fillRect/>
          </a:stretch>
        </p:blipFill>
        <p:spPr bwMode="auto">
          <a:xfrm>
            <a:off x="4214818" y="7286644"/>
            <a:ext cx="1143008" cy="1572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66" y="1214415"/>
            <a:ext cx="6143668" cy="6617196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Дополнительные общеобразовательные </a:t>
            </a:r>
            <a:r>
              <a:rPr lang="ru-RU" sz="1400" i="1" dirty="0" err="1" smtClean="0">
                <a:latin typeface="Book Antiqua" pitchFamily="18" charset="0"/>
              </a:rPr>
              <a:t>общеразвивающие</a:t>
            </a:r>
            <a:r>
              <a:rPr lang="ru-RU" sz="1400" i="1" dirty="0" smtClean="0">
                <a:latin typeface="Book Antiqua" pitchFamily="18" charset="0"/>
              </a:rPr>
              <a:t> программы:</a:t>
            </a:r>
          </a:p>
          <a:p>
            <a:pPr marL="711200" indent="-347663"/>
            <a:r>
              <a:rPr lang="ru-RU" dirty="0" smtClean="0">
                <a:latin typeface="Book Antiqua" pitchFamily="18" charset="0"/>
              </a:rPr>
              <a:t>Техническое моделирование и </a:t>
            </a:r>
            <a:r>
              <a:rPr lang="ru-RU" dirty="0" smtClean="0">
                <a:latin typeface="Book Antiqua" pitchFamily="18" charset="0"/>
              </a:rPr>
              <a:t>конструирование «Мир </a:t>
            </a:r>
            <a:r>
              <a:rPr lang="ru-RU" dirty="0" smtClean="0">
                <a:latin typeface="Book Antiqua" pitchFamily="18" charset="0"/>
              </a:rPr>
              <a:t>техники</a:t>
            </a:r>
            <a:r>
              <a:rPr lang="ru-RU" dirty="0" smtClean="0">
                <a:latin typeface="Book Antiqua" pitchFamily="18" charset="0"/>
              </a:rPr>
              <a:t>»( 1-4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-  </a:t>
            </a:r>
            <a:r>
              <a:rPr lang="ru-RU" sz="1400" i="1" dirty="0" smtClean="0">
                <a:latin typeface="Book Antiqua" pitchFamily="18" charset="0"/>
              </a:rPr>
              <a:t>	педагог Архипова Т.П.</a:t>
            </a:r>
            <a:endParaRPr lang="ru-RU" i="1" dirty="0" smtClean="0">
              <a:latin typeface="Book Antiqua" pitchFamily="18" charset="0"/>
            </a:endParaRPr>
          </a:p>
          <a:p>
            <a:pPr marL="711200" indent="-347663"/>
            <a:r>
              <a:rPr lang="ru-RU" dirty="0" smtClean="0">
                <a:latin typeface="Book Antiqua" pitchFamily="18" charset="0"/>
              </a:rPr>
              <a:t>Оригами </a:t>
            </a:r>
            <a:r>
              <a:rPr lang="ru-RU" dirty="0" smtClean="0">
                <a:latin typeface="Book Antiqua" pitchFamily="18" charset="0"/>
              </a:rPr>
              <a:t>(1 – 4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)–  </a:t>
            </a:r>
            <a:r>
              <a:rPr lang="ru-RU" sz="1400" i="1" dirty="0" smtClean="0">
                <a:latin typeface="Book Antiqua" pitchFamily="18" charset="0"/>
              </a:rPr>
              <a:t>	педагог Иванова Л.С.</a:t>
            </a:r>
            <a:endParaRPr lang="ru-RU" i="1" dirty="0" smtClean="0">
              <a:latin typeface="Book Antiqua" pitchFamily="18" charset="0"/>
            </a:endParaRPr>
          </a:p>
          <a:p>
            <a:pPr marL="711200" indent="-347663"/>
            <a:r>
              <a:rPr lang="ru-RU" dirty="0" smtClean="0">
                <a:latin typeface="Book Antiqua" pitchFamily="18" charset="0"/>
              </a:rPr>
              <a:t>Художественный труд «Юные самоделки» - </a:t>
            </a:r>
          </a:p>
          <a:p>
            <a:pPr marL="711200" indent="-347663"/>
            <a:r>
              <a:rPr lang="ru-RU" sz="1400" i="1" dirty="0" smtClean="0">
                <a:latin typeface="Book Antiqua" pitchFamily="18" charset="0"/>
              </a:rPr>
              <a:t>	педагог Куницына Е.Б.</a:t>
            </a:r>
            <a:endParaRPr lang="ru-RU" i="1" dirty="0" smtClean="0">
              <a:latin typeface="Book Antiqua" pitchFamily="18" charset="0"/>
            </a:endParaRPr>
          </a:p>
          <a:p>
            <a:pPr marL="711200" indent="-347663"/>
            <a:r>
              <a:rPr lang="ru-RU" dirty="0" smtClean="0">
                <a:latin typeface="Book Antiqua" pitchFamily="18" charset="0"/>
              </a:rPr>
              <a:t>Конструирование </a:t>
            </a:r>
            <a:r>
              <a:rPr lang="ru-RU" dirty="0" smtClean="0">
                <a:latin typeface="Book Antiqua" pitchFamily="18" charset="0"/>
              </a:rPr>
              <a:t>судомоделей (3-5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– </a:t>
            </a:r>
          </a:p>
          <a:p>
            <a:pPr marL="711200" indent="-347663"/>
            <a:r>
              <a:rPr lang="ru-RU" sz="1400" i="1" dirty="0" smtClean="0">
                <a:latin typeface="Book Antiqua" pitchFamily="18" charset="0"/>
              </a:rPr>
              <a:t>	педагог </a:t>
            </a:r>
            <a:r>
              <a:rPr lang="ru-RU" sz="1400" i="1" dirty="0" err="1" smtClean="0">
                <a:latin typeface="Book Antiqua" pitchFamily="18" charset="0"/>
              </a:rPr>
              <a:t>Зиатдинов</a:t>
            </a:r>
            <a:r>
              <a:rPr lang="ru-RU" sz="1400" i="1" dirty="0" smtClean="0">
                <a:latin typeface="Book Antiqua" pitchFamily="18" charset="0"/>
              </a:rPr>
              <a:t> Н.И.</a:t>
            </a:r>
            <a:endParaRPr lang="ru-RU" i="1" dirty="0" smtClean="0">
              <a:latin typeface="Book Antiqua" pitchFamily="18" charset="0"/>
            </a:endParaRPr>
          </a:p>
          <a:p>
            <a:pPr marL="711200" indent="-347663"/>
            <a:r>
              <a:rPr lang="ru-RU" dirty="0" err="1" smtClean="0">
                <a:latin typeface="Book Antiqua" pitchFamily="18" charset="0"/>
              </a:rPr>
              <a:t>Авиамоделирование</a:t>
            </a:r>
            <a:r>
              <a:rPr lang="ru-RU" dirty="0" smtClean="0">
                <a:latin typeface="Book Antiqua" pitchFamily="18" charset="0"/>
              </a:rPr>
              <a:t>(1 -5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>
                <a:latin typeface="Book Antiqua" pitchFamily="18" charset="0"/>
              </a:rPr>
              <a:t>)</a:t>
            </a:r>
            <a:r>
              <a:rPr lang="ru-RU" dirty="0" smtClean="0">
                <a:latin typeface="Book Antiqua" pitchFamily="18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«Студия веселый ветер» - 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Дрыга</a:t>
            </a:r>
            <a:r>
              <a:rPr lang="ru-RU" sz="1400" i="1" dirty="0" smtClean="0">
                <a:latin typeface="Book Antiqua" pitchFamily="18" charset="0"/>
              </a:rPr>
              <a:t> А.В.</a:t>
            </a:r>
          </a:p>
          <a:p>
            <a:pPr marL="711200" indent="-347663"/>
            <a:r>
              <a:rPr lang="ru-RU" dirty="0" smtClean="0">
                <a:latin typeface="Book Antiqua" pitchFamily="18" charset="0"/>
              </a:rPr>
              <a:t>Скаутинг-   «Мир открытий и приключений</a:t>
            </a:r>
            <a:r>
              <a:rPr lang="ru-RU" dirty="0" smtClean="0">
                <a:latin typeface="Book Antiqua" pitchFamily="18" charset="0"/>
              </a:rPr>
              <a:t>» (5-7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-   </a:t>
            </a:r>
            <a:r>
              <a:rPr lang="ru-RU" sz="1400" i="1" dirty="0" smtClean="0">
                <a:latin typeface="Book Antiqua" pitchFamily="18" charset="0"/>
              </a:rPr>
              <a:t>Педагог  Дмитриева О.Н</a:t>
            </a: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1600" b="1" i="1" dirty="0" smtClean="0">
                <a:latin typeface="Book Antiqua" pitchFamily="18" charset="0"/>
              </a:rPr>
              <a:t>Занятия проводятся по адресу: ул. Пионерская, 10</a:t>
            </a: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273-05-23,</a:t>
            </a: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b="1" dirty="0" smtClean="0">
                <a:latin typeface="Book Antiqua" pitchFamily="18" charset="0"/>
              </a:rPr>
              <a:t>Заведующая отделом-Елена Борисовна Куницына</a:t>
            </a:r>
            <a:r>
              <a:rPr lang="ru-RU" sz="2000" dirty="0" smtClean="0">
                <a:latin typeface="Book Antiqua" pitchFamily="18" charset="0"/>
              </a:rPr>
              <a:t>, </a:t>
            </a:r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19 августа 2019 года.</a:t>
            </a:r>
            <a:endParaRPr lang="ru-RU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3014" y="1214414"/>
            <a:ext cx="61719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Спортивно-технический отдел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7" name="chart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620" y="7440387"/>
            <a:ext cx="1357322" cy="13464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66" y="928662"/>
            <a:ext cx="6286544" cy="7602081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Дополнительные общеобразовательные </a:t>
            </a:r>
            <a:r>
              <a:rPr lang="ru-RU" sz="1400" i="1" dirty="0" err="1" smtClean="0">
                <a:latin typeface="Book Antiqua" pitchFamily="18" charset="0"/>
              </a:rPr>
              <a:t>общеразвивающие</a:t>
            </a:r>
            <a:r>
              <a:rPr lang="ru-RU" sz="1400" i="1" dirty="0" smtClean="0">
                <a:latin typeface="Book Antiqua" pitchFamily="18" charset="0"/>
              </a:rPr>
              <a:t> программы:</a:t>
            </a: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Хореография в системе дополнительного </a:t>
            </a:r>
            <a:r>
              <a:rPr lang="ru-RU" dirty="0" smtClean="0">
                <a:latin typeface="Book Antiqua" pitchFamily="18" charset="0"/>
              </a:rPr>
              <a:t>образования(3-5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– </a:t>
            </a:r>
            <a:r>
              <a:rPr lang="ru-RU" sz="1400" i="1" dirty="0" smtClean="0">
                <a:latin typeface="Book Antiqua" pitchFamily="18" charset="0"/>
              </a:rPr>
              <a:t>педагоги </a:t>
            </a:r>
            <a:r>
              <a:rPr lang="ru-RU" sz="1400" i="1" dirty="0" err="1" smtClean="0">
                <a:latin typeface="Book Antiqua" pitchFamily="18" charset="0"/>
              </a:rPr>
              <a:t>Досова</a:t>
            </a:r>
            <a:r>
              <a:rPr lang="ru-RU" sz="1400" i="1" dirty="0" smtClean="0">
                <a:latin typeface="Book Antiqua" pitchFamily="18" charset="0"/>
              </a:rPr>
              <a:t> А.А., </a:t>
            </a:r>
            <a:r>
              <a:rPr lang="ru-RU" sz="1400" i="1" dirty="0" err="1" smtClean="0">
                <a:latin typeface="Book Antiqua" pitchFamily="18" charset="0"/>
              </a:rPr>
              <a:t>Досов</a:t>
            </a:r>
            <a:r>
              <a:rPr lang="ru-RU" sz="1400" i="1" dirty="0" smtClean="0">
                <a:latin typeface="Book Antiqua" pitchFamily="18" charset="0"/>
              </a:rPr>
              <a:t> С.Е.</a:t>
            </a:r>
            <a:endParaRPr lang="ru-RU" i="1" dirty="0" smtClean="0">
              <a:latin typeface="Book Antiqua" pitchFamily="18" charset="0"/>
            </a:endParaRP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Хореография для подготовительных групп хореографической </a:t>
            </a:r>
            <a:r>
              <a:rPr lang="ru-RU" dirty="0" smtClean="0">
                <a:latin typeface="Book Antiqua" pitchFamily="18" charset="0"/>
              </a:rPr>
              <a:t>студии(1-2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Досова</a:t>
            </a:r>
            <a:r>
              <a:rPr lang="ru-RU" sz="1400" i="1" dirty="0" smtClean="0">
                <a:latin typeface="Book Antiqua" pitchFamily="18" charset="0"/>
              </a:rPr>
              <a:t> А.А.</a:t>
            </a:r>
            <a:endParaRPr lang="ru-RU" i="1" dirty="0" smtClean="0">
              <a:latin typeface="Book Antiqua" pitchFamily="18" charset="0"/>
            </a:endParaRP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Основы классического </a:t>
            </a:r>
            <a:r>
              <a:rPr lang="ru-RU" dirty="0" smtClean="0">
                <a:latin typeface="Book Antiqua" pitchFamily="18" charset="0"/>
              </a:rPr>
              <a:t>танца(1-5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–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Поъельникова</a:t>
            </a:r>
            <a:r>
              <a:rPr lang="ru-RU" sz="1400" i="1" dirty="0" smtClean="0">
                <a:latin typeface="Book Antiqua" pitchFamily="18" charset="0"/>
              </a:rPr>
              <a:t> Р.М.</a:t>
            </a:r>
            <a:endParaRPr lang="ru-RU" i="1" dirty="0" smtClean="0">
              <a:latin typeface="Book Antiqua" pitchFamily="18" charset="0"/>
            </a:endParaRP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Народная </a:t>
            </a:r>
            <a:r>
              <a:rPr lang="ru-RU" dirty="0" smtClean="0">
                <a:latin typeface="Book Antiqua" pitchFamily="18" charset="0"/>
              </a:rPr>
              <a:t>хореография (1-3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 </a:t>
            </a:r>
            <a:r>
              <a:rPr lang="ru-RU" dirty="0" smtClean="0">
                <a:latin typeface="Book Antiqua" pitchFamily="18" charset="0"/>
              </a:rPr>
              <a:t>- </a:t>
            </a:r>
            <a:r>
              <a:rPr lang="ru-RU" sz="1400" i="1" dirty="0" smtClean="0">
                <a:latin typeface="Book Antiqua" pitchFamily="18" charset="0"/>
              </a:rPr>
              <a:t>педагог Савенкова В.Р.</a:t>
            </a:r>
          </a:p>
          <a:p>
            <a:pPr marL="812800" indent="-449263"/>
            <a:r>
              <a:rPr lang="ru-RU" dirty="0" smtClean="0">
                <a:latin typeface="Book Antiqua" pitchFamily="18" charset="0"/>
              </a:rPr>
              <a:t>Современная </a:t>
            </a:r>
            <a:r>
              <a:rPr lang="ru-RU" dirty="0" smtClean="0">
                <a:latin typeface="Book Antiqua" pitchFamily="18" charset="0"/>
              </a:rPr>
              <a:t>хореография(3-8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–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Гибадуллина</a:t>
            </a:r>
            <a:r>
              <a:rPr lang="ru-RU" sz="1400" i="1" dirty="0" smtClean="0">
                <a:latin typeface="Book Antiqua" pitchFamily="18" charset="0"/>
              </a:rPr>
              <a:t> Л.А.</a:t>
            </a:r>
            <a:endParaRPr lang="ru-RU" i="1" dirty="0" smtClean="0">
              <a:latin typeface="Book Antiqua" pitchFamily="18" charset="0"/>
            </a:endParaRP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Стиль </a:t>
            </a:r>
            <a:r>
              <a:rPr lang="ru-RU" dirty="0" smtClean="0">
                <a:latin typeface="Book Antiqua" pitchFamily="18" charset="0"/>
              </a:rPr>
              <a:t>модерн (1-5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– </a:t>
            </a:r>
            <a:r>
              <a:rPr lang="ru-RU" sz="1400" i="1" dirty="0" smtClean="0">
                <a:latin typeface="Book Antiqua" pitchFamily="18" charset="0"/>
              </a:rPr>
              <a:t>педагог Ванюшина И.П.</a:t>
            </a: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Занятия проводятся по адресу: ул. Пионерская, 10</a:t>
            </a:r>
            <a:endParaRPr lang="ru-RU" i="1" dirty="0" smtClean="0">
              <a:latin typeface="Book Antiqua" pitchFamily="18" charset="0"/>
            </a:endParaRPr>
          </a:p>
          <a:p>
            <a:pPr marL="812800" lvl="0" indent="-449263"/>
            <a:endParaRPr lang="ru-RU" dirty="0" smtClean="0">
              <a:latin typeface="Book Antiqua" pitchFamily="18" charset="0"/>
            </a:endParaRP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Изучение стилей современно-спортивного </a:t>
            </a:r>
            <a:r>
              <a:rPr lang="ru-RU" dirty="0" smtClean="0">
                <a:latin typeface="Book Antiqua" pitchFamily="18" charset="0"/>
              </a:rPr>
              <a:t>танца(1 -4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 </a:t>
            </a:r>
            <a:r>
              <a:rPr lang="ru-RU" dirty="0" smtClean="0">
                <a:latin typeface="Book Antiqua" pitchFamily="18" charset="0"/>
              </a:rPr>
              <a:t>– </a:t>
            </a:r>
            <a:r>
              <a:rPr lang="ru-RU" sz="1400" i="1" dirty="0" smtClean="0">
                <a:latin typeface="Book Antiqua" pitchFamily="18" charset="0"/>
              </a:rPr>
              <a:t>педагог Фролов В.Н.</a:t>
            </a:r>
            <a:endParaRPr lang="ru-RU" i="1" dirty="0" smtClean="0">
              <a:latin typeface="Book Antiqua" pitchFamily="18" charset="0"/>
            </a:endParaRPr>
          </a:p>
          <a:p>
            <a:pPr marL="812800" lvl="0" indent="-449263"/>
            <a:r>
              <a:rPr lang="ru-RU" dirty="0" smtClean="0">
                <a:latin typeface="Book Antiqua" pitchFamily="18" charset="0"/>
              </a:rPr>
              <a:t>Основы уличного танца </a:t>
            </a:r>
            <a:r>
              <a:rPr lang="ru-RU" dirty="0" smtClean="0">
                <a:latin typeface="Book Antiqua" pitchFamily="18" charset="0"/>
              </a:rPr>
              <a:t>( 1-4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–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Валишина</a:t>
            </a:r>
            <a:r>
              <a:rPr lang="ru-RU" sz="1400" i="1" dirty="0" smtClean="0">
                <a:latin typeface="Book Antiqua" pitchFamily="18" charset="0"/>
              </a:rPr>
              <a:t> Д.А.</a:t>
            </a:r>
            <a:endParaRPr lang="ru-RU" i="1" dirty="0" smtClean="0">
              <a:latin typeface="Book Antiqua" pitchFamily="18" charset="0"/>
            </a:endParaRP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Занятия проводятся по адресу: ул. Пионерская, 13 А</a:t>
            </a: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273-09-12,</a:t>
            </a:r>
          </a:p>
          <a:p>
            <a:pPr algn="ctr"/>
            <a:r>
              <a:rPr lang="ru-RU" b="1" dirty="0" smtClean="0">
                <a:latin typeface="Book Antiqua" pitchFamily="18" charset="0"/>
              </a:rPr>
              <a:t>Заведующая </a:t>
            </a:r>
            <a:r>
              <a:rPr lang="ru-RU" b="1" dirty="0">
                <a:latin typeface="Book Antiqua" pitchFamily="18" charset="0"/>
              </a:rPr>
              <a:t>отделом </a:t>
            </a:r>
            <a:r>
              <a:rPr lang="ru-RU" b="1" dirty="0" smtClean="0">
                <a:latin typeface="Book Antiqua" pitchFamily="18" charset="0"/>
              </a:rPr>
              <a:t> - </a:t>
            </a:r>
            <a:r>
              <a:rPr lang="ru-RU" b="1" dirty="0" err="1" smtClean="0">
                <a:latin typeface="Book Antiqua" pitchFamily="18" charset="0"/>
              </a:rPr>
              <a:t>Альфия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Ахметовна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Досова</a:t>
            </a:r>
            <a:endParaRPr lang="ru-RU" b="1" dirty="0" smtClean="0">
              <a:latin typeface="Book Antiqua" pitchFamily="18" charset="0"/>
            </a:endParaRPr>
          </a:p>
          <a:p>
            <a:pPr algn="ctr"/>
            <a:endParaRPr lang="ru-RU" b="1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31 мая 2019 года.</a:t>
            </a:r>
            <a:endParaRPr lang="ru-RU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0300" y="1137328"/>
            <a:ext cx="61719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Хореографическая студия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6" name="chart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29000" y="7358082"/>
            <a:ext cx="1650416" cy="1462908"/>
          </a:xfrm>
          <a:prstGeom prst="rect">
            <a:avLst/>
          </a:prstGeom>
        </p:spPr>
      </p:pic>
      <p:pic>
        <p:nvPicPr>
          <p:cNvPr id="18434" name="Picture 2" descr="ÐÐ°ÑÑÐ¸Ð½ÐºÐ¸ Ð¿Ð¾ Ð·Ð°Ð¿ÑÐ¾ÑÑ Ð±Ð°Ð»ÐµÑÐ¸Ð½Ð° Ð²ÐµÐºÑÐ¾Ñ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26083" t="4141" r="27041" b="412"/>
          <a:stretch>
            <a:fillRect/>
          </a:stretch>
        </p:blipFill>
        <p:spPr bwMode="auto">
          <a:xfrm flipH="1">
            <a:off x="1857364" y="7183731"/>
            <a:ext cx="1214446" cy="1749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66" y="1639086"/>
            <a:ext cx="6286544" cy="5416868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Дополнительные общеобразовательные </a:t>
            </a:r>
            <a:r>
              <a:rPr lang="ru-RU" sz="1400" i="1" dirty="0" err="1" smtClean="0">
                <a:latin typeface="Book Antiqua" pitchFamily="18" charset="0"/>
              </a:rPr>
              <a:t>общеразвивающие</a:t>
            </a:r>
            <a:r>
              <a:rPr lang="ru-RU" sz="1400" i="1" dirty="0" smtClean="0">
                <a:latin typeface="Book Antiqua" pitchFamily="18" charset="0"/>
              </a:rPr>
              <a:t> программы:</a:t>
            </a:r>
          </a:p>
          <a:p>
            <a:pPr marL="449263" indent="-187325"/>
            <a:r>
              <a:rPr lang="ru-RU" dirty="0" smtClean="0">
                <a:latin typeface="Book Antiqua" pitchFamily="18" charset="0"/>
              </a:rPr>
              <a:t>Актер драматического </a:t>
            </a:r>
            <a:r>
              <a:rPr lang="ru-RU" dirty="0" smtClean="0">
                <a:latin typeface="Book Antiqua" pitchFamily="18" charset="0"/>
              </a:rPr>
              <a:t>театра(3-5кл) </a:t>
            </a:r>
            <a:r>
              <a:rPr lang="ru-RU" dirty="0" smtClean="0">
                <a:latin typeface="Book Antiqua" pitchFamily="18" charset="0"/>
              </a:rPr>
              <a:t>–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Шарипова</a:t>
            </a:r>
            <a:r>
              <a:rPr lang="ru-RU" sz="1400" i="1" dirty="0" smtClean="0">
                <a:latin typeface="Book Antiqua" pitchFamily="18" charset="0"/>
              </a:rPr>
              <a:t> Д.Р.</a:t>
            </a:r>
            <a:endParaRPr lang="ru-RU" i="1" dirty="0" smtClean="0">
              <a:latin typeface="Book Antiqua" pitchFamily="18" charset="0"/>
            </a:endParaRPr>
          </a:p>
          <a:p>
            <a:pPr marL="449263" indent="-187325"/>
            <a:r>
              <a:rPr lang="ru-RU" dirty="0" smtClean="0">
                <a:latin typeface="Book Antiqua" pitchFamily="18" charset="0"/>
              </a:rPr>
              <a:t>Актерское </a:t>
            </a:r>
            <a:r>
              <a:rPr lang="ru-RU" dirty="0" smtClean="0">
                <a:latin typeface="Book Antiqua" pitchFamily="18" charset="0"/>
              </a:rPr>
              <a:t>мастерство(1-5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 </a:t>
            </a:r>
            <a:r>
              <a:rPr lang="ru-RU" dirty="0" smtClean="0">
                <a:latin typeface="Book Antiqua" pitchFamily="18" charset="0"/>
              </a:rPr>
              <a:t>- </a:t>
            </a:r>
            <a:r>
              <a:rPr lang="ru-RU" sz="1400" i="1" dirty="0" smtClean="0">
                <a:latin typeface="Book Antiqua" pitchFamily="18" charset="0"/>
              </a:rPr>
              <a:t>педагог </a:t>
            </a:r>
            <a:r>
              <a:rPr lang="ru-RU" sz="1400" i="1" dirty="0" err="1" smtClean="0">
                <a:latin typeface="Book Antiqua" pitchFamily="18" charset="0"/>
              </a:rPr>
              <a:t>Фасхутдинова</a:t>
            </a:r>
            <a:r>
              <a:rPr lang="ru-RU" sz="1400" i="1" dirty="0" smtClean="0">
                <a:latin typeface="Book Antiqua" pitchFamily="18" charset="0"/>
              </a:rPr>
              <a:t> Н.Р.</a:t>
            </a:r>
            <a:endParaRPr lang="ru-RU" i="1" dirty="0" smtClean="0">
              <a:latin typeface="Book Antiqua" pitchFamily="18" charset="0"/>
            </a:endParaRPr>
          </a:p>
          <a:p>
            <a:pPr marL="449263" indent="-187325"/>
            <a:r>
              <a:rPr lang="ru-RU" dirty="0" smtClean="0">
                <a:latin typeface="Book Antiqua" pitchFamily="18" charset="0"/>
              </a:rPr>
              <a:t>Актер театра кукол </a:t>
            </a:r>
            <a:r>
              <a:rPr lang="ru-RU" dirty="0" smtClean="0">
                <a:latin typeface="Book Antiqua" pitchFamily="18" charset="0"/>
              </a:rPr>
              <a:t>(1-3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)– </a:t>
            </a:r>
            <a:r>
              <a:rPr lang="ru-RU" sz="1400" i="1" dirty="0" smtClean="0">
                <a:latin typeface="Book Antiqua" pitchFamily="18" charset="0"/>
              </a:rPr>
              <a:t>педагог Фёдорова К.М.</a:t>
            </a:r>
          </a:p>
          <a:p>
            <a:pPr algn="ctr"/>
            <a:r>
              <a:rPr lang="ru-RU" sz="1400" b="1" i="1" dirty="0" smtClean="0">
                <a:latin typeface="Book Antiqua" pitchFamily="18" charset="0"/>
              </a:rPr>
              <a:t>Занятия проводятся по адресу: ул. Пионерская, 13 А</a:t>
            </a:r>
          </a:p>
          <a:p>
            <a:pPr marL="449263" indent="-187325"/>
            <a:endParaRPr lang="ru-RU" i="1" dirty="0" smtClean="0">
              <a:latin typeface="Book Antiqua" pitchFamily="18" charset="0"/>
            </a:endParaRPr>
          </a:p>
          <a:p>
            <a:pPr marL="449263" indent="-187325"/>
            <a:r>
              <a:rPr lang="ru-RU" dirty="0" smtClean="0">
                <a:latin typeface="Book Antiqua" pitchFamily="18" charset="0"/>
              </a:rPr>
              <a:t>Татарский театр «Х</a:t>
            </a:r>
            <a:r>
              <a:rPr lang="en-US" dirty="0" smtClean="0">
                <a:latin typeface="Book Antiqua" pitchFamily="18" charset="0"/>
              </a:rPr>
              <a:t>ə</a:t>
            </a:r>
            <a:r>
              <a:rPr lang="ru-RU" dirty="0" err="1" smtClean="0">
                <a:latin typeface="Book Antiqua" pitchFamily="18" charset="0"/>
              </a:rPr>
              <a:t>р</a:t>
            </a:r>
            <a:r>
              <a:rPr lang="en-US" dirty="0" smtClean="0">
                <a:latin typeface="Book Antiqua" pitchFamily="18" charset="0"/>
              </a:rPr>
              <a:t>ə</a:t>
            </a:r>
            <a:r>
              <a:rPr lang="ru-RU" dirty="0" smtClean="0">
                <a:latin typeface="Book Antiqua" pitchFamily="18" charset="0"/>
              </a:rPr>
              <a:t>к</a:t>
            </a:r>
            <a:r>
              <a:rPr lang="en-US" dirty="0" smtClean="0">
                <a:latin typeface="Book Antiqua" pitchFamily="18" charset="0"/>
              </a:rPr>
              <a:t>ə</a:t>
            </a:r>
            <a:r>
              <a:rPr lang="ru-RU" dirty="0" smtClean="0">
                <a:latin typeface="Book Antiqua" pitchFamily="18" charset="0"/>
              </a:rPr>
              <a:t>т</a:t>
            </a:r>
            <a:r>
              <a:rPr lang="ru-RU" dirty="0" smtClean="0">
                <a:latin typeface="Book Antiqua" pitchFamily="18" charset="0"/>
              </a:rPr>
              <a:t>»( 1-3 </a:t>
            </a:r>
            <a:r>
              <a:rPr lang="ru-RU" dirty="0" err="1" smtClean="0">
                <a:latin typeface="Book Antiqua" pitchFamily="18" charset="0"/>
              </a:rPr>
              <a:t>кл</a:t>
            </a:r>
            <a:r>
              <a:rPr lang="ru-RU" dirty="0" smtClean="0">
                <a:latin typeface="Book Antiqua" pitchFamily="18" charset="0"/>
              </a:rPr>
              <a:t>) </a:t>
            </a:r>
            <a:r>
              <a:rPr lang="ru-RU" dirty="0" smtClean="0">
                <a:latin typeface="Book Antiqua" pitchFamily="18" charset="0"/>
              </a:rPr>
              <a:t>- </a:t>
            </a:r>
            <a:r>
              <a:rPr lang="ru-RU" sz="1400" i="1" dirty="0" smtClean="0">
                <a:latin typeface="Book Antiqua" pitchFamily="18" charset="0"/>
              </a:rPr>
              <a:t>педагог Сергеева Е.Н.</a:t>
            </a:r>
            <a:endParaRPr lang="ru-RU" i="1" dirty="0" smtClean="0">
              <a:latin typeface="Book Antiqua" pitchFamily="18" charset="0"/>
            </a:endParaRPr>
          </a:p>
          <a:p>
            <a:pPr algn="ctr"/>
            <a:r>
              <a:rPr lang="ru-RU" sz="1400" b="1" i="1" dirty="0" smtClean="0">
                <a:latin typeface="Book Antiqua" pitchFamily="18" charset="0"/>
              </a:rPr>
              <a:t>Занятия проводятся по адресу: ул. Пионерская, 10</a:t>
            </a: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273-09-12,</a:t>
            </a:r>
          </a:p>
          <a:p>
            <a:pPr algn="ctr"/>
            <a:r>
              <a:rPr lang="ru-RU" b="1" dirty="0" smtClean="0">
                <a:latin typeface="Book Antiqua" pitchFamily="18" charset="0"/>
              </a:rPr>
              <a:t>Заведующая отделом - </a:t>
            </a:r>
            <a:r>
              <a:rPr lang="ru-RU" b="1" dirty="0" err="1" smtClean="0">
                <a:latin typeface="Book Antiqua" pitchFamily="18" charset="0"/>
              </a:rPr>
              <a:t>Альфия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Ахметовна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err="1" smtClean="0">
                <a:latin typeface="Book Antiqua" pitchFamily="18" charset="0"/>
              </a:rPr>
              <a:t>Досова</a:t>
            </a:r>
            <a:r>
              <a:rPr lang="ru-RU" sz="2000" dirty="0" smtClean="0">
                <a:latin typeface="Book Antiqua" pitchFamily="18" charset="0"/>
              </a:rPr>
              <a:t> </a:t>
            </a:r>
            <a:endParaRPr lang="ru-RU" sz="1200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31 мая 2019 года.</a:t>
            </a:r>
            <a:endParaRPr lang="ru-RU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3014" y="1428728"/>
            <a:ext cx="61719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Дидактический  театр «Ретро» </a:t>
            </a:r>
          </a:p>
        </p:txBody>
      </p:sp>
      <p:pic>
        <p:nvPicPr>
          <p:cNvPr id="7" name="chart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1678" y="6800576"/>
            <a:ext cx="2367899" cy="16290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66" y="1071538"/>
            <a:ext cx="6143668" cy="6571030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marL="812800" lvl="0" indent="623888"/>
            <a:endParaRPr lang="ru-RU" sz="2000" dirty="0" smtClean="0">
              <a:latin typeface="Book Antiqua" pitchFamily="18" charset="0"/>
            </a:endParaRPr>
          </a:p>
          <a:p>
            <a:pPr marL="363538" lvl="0" indent="449263" algn="ctr"/>
            <a:r>
              <a:rPr lang="ru-RU" dirty="0" smtClean="0">
                <a:latin typeface="Book Antiqua" pitchFamily="18" charset="0"/>
              </a:rPr>
              <a:t>Комплексная программа «Изобразительное искусство».</a:t>
            </a:r>
          </a:p>
          <a:p>
            <a:pPr marL="363538" lvl="0" indent="449263"/>
            <a:r>
              <a:rPr lang="ru-RU" dirty="0" smtClean="0">
                <a:latin typeface="Book Antiqua" pitchFamily="18" charset="0"/>
              </a:rPr>
              <a:t>приём с 11 лет, </a:t>
            </a:r>
          </a:p>
          <a:p>
            <a:pPr marL="363538" lvl="0" indent="449263"/>
            <a:r>
              <a:rPr lang="ru-RU" dirty="0" smtClean="0">
                <a:latin typeface="Book Antiqua" pitchFamily="18" charset="0"/>
              </a:rPr>
              <a:t>вступительные экзамены в начале сентября, </a:t>
            </a:r>
          </a:p>
          <a:p>
            <a:pPr marL="812800" lvl="0"/>
            <a:r>
              <a:rPr lang="ru-RU" dirty="0" smtClean="0">
                <a:latin typeface="Book Antiqua" pitchFamily="18" charset="0"/>
              </a:rPr>
              <a:t>продолжительность обучения  -  4 года</a:t>
            </a:r>
            <a:endParaRPr lang="ru-RU" sz="900" i="1" dirty="0" smtClean="0">
              <a:latin typeface="Book Antiqua" pitchFamily="18" charset="0"/>
            </a:endParaRPr>
          </a:p>
          <a:p>
            <a:pPr lvl="0" algn="ctr"/>
            <a:endParaRPr lang="ru-RU" sz="1400" i="1" dirty="0" smtClean="0">
              <a:latin typeface="Book Antiqua" pitchFamily="18" charset="0"/>
            </a:endParaRPr>
          </a:p>
          <a:p>
            <a:pPr lvl="0" algn="ctr"/>
            <a:r>
              <a:rPr lang="ru-RU" sz="1600" i="1" dirty="0" smtClean="0">
                <a:latin typeface="Book Antiqua" pitchFamily="18" charset="0"/>
              </a:rPr>
              <a:t>Дополнительные общеобразовательные общеразвивающие программы</a:t>
            </a:r>
            <a:r>
              <a:rPr lang="ru-RU" sz="1400" i="1" dirty="0" smtClean="0">
                <a:latin typeface="Book Antiqua" pitchFamily="18" charset="0"/>
              </a:rPr>
              <a:t>:</a:t>
            </a:r>
          </a:p>
          <a:p>
            <a:pPr marL="363538" lvl="0" indent="449263"/>
            <a:r>
              <a:rPr lang="ru-RU" dirty="0" smtClean="0">
                <a:latin typeface="Book Antiqua" pitchFamily="18" charset="0"/>
              </a:rPr>
              <a:t>ИЗО студия для школьников </a:t>
            </a:r>
            <a:r>
              <a:rPr lang="ru-RU" dirty="0" smtClean="0">
                <a:latin typeface="Book Antiqua" pitchFamily="18" charset="0"/>
              </a:rPr>
              <a:t>(</a:t>
            </a:r>
            <a:r>
              <a:rPr lang="ru-RU" dirty="0" smtClean="0">
                <a:latin typeface="Book Antiqua" pitchFamily="18" charset="0"/>
              </a:rPr>
              <a:t>для детей 7-10 лет)</a:t>
            </a:r>
          </a:p>
          <a:p>
            <a:pPr marL="363538" lvl="0" indent="449263"/>
            <a:r>
              <a:rPr lang="ru-RU" dirty="0" smtClean="0">
                <a:latin typeface="Book Antiqua" pitchFamily="18" charset="0"/>
              </a:rPr>
              <a:t>Машинная вышивка (с 8 лет) – </a:t>
            </a:r>
            <a:r>
              <a:rPr lang="ru-RU" sz="1400" dirty="0" smtClean="0">
                <a:latin typeface="Book Antiqua" pitchFamily="18" charset="0"/>
              </a:rPr>
              <a:t>педагог Ахметова И.Р.</a:t>
            </a:r>
          </a:p>
          <a:p>
            <a:pPr algn="ctr"/>
            <a:endParaRPr lang="ru-RU" sz="1400" i="1" dirty="0" smtClean="0">
              <a:latin typeface="Book Antiqua" pitchFamily="18" charset="0"/>
            </a:endParaRPr>
          </a:p>
          <a:p>
            <a:pPr algn="ctr"/>
            <a:r>
              <a:rPr lang="ru-RU" sz="1400" b="1" i="1" dirty="0" smtClean="0">
                <a:latin typeface="Book Antiqua" pitchFamily="18" charset="0"/>
              </a:rPr>
              <a:t>Занятия проводятся по адресу: ул. Пионерская, 13 А</a:t>
            </a:r>
            <a:endParaRPr lang="ru-RU" sz="1400" b="1" dirty="0" smtClean="0">
              <a:latin typeface="Book Antiqua" pitchFamily="18" charset="0"/>
            </a:endParaRP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272-00-85,</a:t>
            </a:r>
          </a:p>
          <a:p>
            <a:pPr algn="ctr"/>
            <a:r>
              <a:rPr lang="ru-RU" sz="1700" b="1" dirty="0" smtClean="0">
                <a:latin typeface="Book Antiqua" pitchFamily="18" charset="0"/>
              </a:rPr>
              <a:t>Заведующая отделом - Луиза </a:t>
            </a:r>
            <a:r>
              <a:rPr lang="ru-RU" sz="1700" b="1" dirty="0" err="1" smtClean="0">
                <a:latin typeface="Book Antiqua" pitchFamily="18" charset="0"/>
              </a:rPr>
              <a:t>Мирхатовна</a:t>
            </a:r>
            <a:r>
              <a:rPr lang="ru-RU" sz="1700" b="1" dirty="0" smtClean="0">
                <a:latin typeface="Book Antiqua" pitchFamily="18" charset="0"/>
              </a:rPr>
              <a:t> </a:t>
            </a:r>
            <a:r>
              <a:rPr lang="ru-RU" sz="1700" b="1" dirty="0" err="1" smtClean="0">
                <a:latin typeface="Book Antiqua" pitchFamily="18" charset="0"/>
              </a:rPr>
              <a:t>Максютина</a:t>
            </a:r>
            <a:endParaRPr lang="ru-RU" sz="1700" b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19 августа 2019 года.</a:t>
            </a:r>
            <a:endParaRPr lang="ru-RU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3014" y="1285852"/>
            <a:ext cx="61719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Художественная школа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4" name="chart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5992" y="7216466"/>
            <a:ext cx="2143141" cy="1784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66" y="1389476"/>
            <a:ext cx="6286544" cy="6401753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1400" i="1" dirty="0" smtClean="0">
                <a:latin typeface="Book Antiqua" pitchFamily="18" charset="0"/>
              </a:rPr>
              <a:t>Дополнительные общеобразовательные общеразвивающие </a:t>
            </a:r>
            <a:r>
              <a:rPr lang="ru-RU" sz="1400" i="1" dirty="0" smtClean="0">
                <a:latin typeface="Book Antiqua" pitchFamily="18" charset="0"/>
              </a:rPr>
              <a:t>программы для учащихся с 1 по 5 </a:t>
            </a:r>
            <a:r>
              <a:rPr lang="ru-RU" sz="1400" i="1" dirty="0" err="1" smtClean="0">
                <a:latin typeface="Book Antiqua" pitchFamily="18" charset="0"/>
              </a:rPr>
              <a:t>кл</a:t>
            </a:r>
            <a:r>
              <a:rPr lang="ru-RU" sz="1400" i="1" dirty="0" smtClean="0">
                <a:latin typeface="Book Antiqua" pitchFamily="18" charset="0"/>
              </a:rPr>
              <a:t>):</a:t>
            </a:r>
            <a:endParaRPr lang="ru-RU" sz="1400" i="1" dirty="0" smtClean="0">
              <a:latin typeface="Book Antiqua" pitchFamily="18" charset="0"/>
            </a:endParaRPr>
          </a:p>
          <a:p>
            <a:pPr lvl="0" indent="812800"/>
            <a:r>
              <a:rPr lang="ru-RU" dirty="0" smtClean="0">
                <a:latin typeface="Book Antiqua" pitchFamily="18" charset="0"/>
              </a:rPr>
              <a:t>Вокальный ансамбль </a:t>
            </a:r>
          </a:p>
          <a:p>
            <a:pPr lvl="0" indent="812800"/>
            <a:r>
              <a:rPr lang="ru-RU" dirty="0" smtClean="0">
                <a:latin typeface="Book Antiqua" pitchFamily="18" charset="0"/>
              </a:rPr>
              <a:t>Народное пение </a:t>
            </a:r>
          </a:p>
          <a:p>
            <a:pPr lvl="0" indent="812800"/>
            <a:r>
              <a:rPr lang="ru-RU" dirty="0" smtClean="0">
                <a:latin typeface="Book Antiqua" pitchFamily="18" charset="0"/>
              </a:rPr>
              <a:t>Ансамблевое пение </a:t>
            </a:r>
          </a:p>
          <a:p>
            <a:pPr lvl="0" indent="812800"/>
            <a:r>
              <a:rPr lang="ru-RU" dirty="0" smtClean="0">
                <a:latin typeface="Book Antiqua" pitchFamily="18" charset="0"/>
              </a:rPr>
              <a:t>Сольное пение </a:t>
            </a:r>
          </a:p>
          <a:p>
            <a:pPr indent="812800"/>
            <a:r>
              <a:rPr lang="ru-RU" dirty="0" smtClean="0">
                <a:latin typeface="Book Antiqua" pitchFamily="18" charset="0"/>
              </a:rPr>
              <a:t>Эстрадно-джазовый вокал</a:t>
            </a:r>
          </a:p>
          <a:p>
            <a:pPr indent="812800"/>
            <a:r>
              <a:rPr lang="ru-RU" dirty="0" smtClean="0">
                <a:latin typeface="Book Antiqua" pitchFamily="18" charset="0"/>
              </a:rPr>
              <a:t>Электронная музыка</a:t>
            </a:r>
          </a:p>
          <a:p>
            <a:pPr indent="812800"/>
            <a:r>
              <a:rPr lang="ru-RU" dirty="0" smtClean="0">
                <a:latin typeface="Book Antiqua" pitchFamily="18" charset="0"/>
              </a:rPr>
              <a:t>Начальная музыкальная информатика</a:t>
            </a:r>
          </a:p>
          <a:p>
            <a:pPr indent="812800"/>
            <a:r>
              <a:rPr lang="ru-RU" dirty="0" err="1" smtClean="0">
                <a:latin typeface="Book Antiqua" pitchFamily="18" charset="0"/>
              </a:rPr>
              <a:t>Арт-академия</a:t>
            </a:r>
            <a:endParaRPr lang="ru-RU" sz="2000" dirty="0" smtClean="0">
              <a:latin typeface="Book Antiqua" pitchFamily="18" charset="0"/>
            </a:endParaRP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1400" b="1" i="1" dirty="0" smtClean="0">
                <a:latin typeface="Book Antiqua" pitchFamily="18" charset="0"/>
              </a:rPr>
              <a:t>Занятия проводятся по адресу: ул. Пионерская, 13 А</a:t>
            </a:r>
            <a:endParaRPr lang="ru-RU" sz="1400" b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273-05-03,</a:t>
            </a:r>
          </a:p>
          <a:p>
            <a:endParaRPr lang="ru-RU" sz="1600" b="1" dirty="0" smtClean="0">
              <a:latin typeface="Book Antiqua" pitchFamily="18" charset="0"/>
            </a:endParaRPr>
          </a:p>
          <a:p>
            <a:r>
              <a:rPr lang="ru-RU" sz="1600" b="1" dirty="0" smtClean="0">
                <a:latin typeface="Book Antiqua" pitchFamily="18" charset="0"/>
              </a:rPr>
              <a:t>Заведующая отделом -  Наталия Владимировна Рыбакова</a:t>
            </a: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27 мая 2019 года.</a:t>
            </a:r>
            <a:endParaRPr lang="ru-RU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3014" y="1428728"/>
            <a:ext cx="61719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Эстрадная студия «поющий родник»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4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872" y="7215206"/>
            <a:ext cx="2192257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66" y="3643306"/>
            <a:ext cx="6286544" cy="1631216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8604" y="3500430"/>
            <a:ext cx="61719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Наши новые направления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pp.userapi.com/c844417/v844417484/1401e6/Fr-EsLcD2Us.jpg"/>
          <p:cNvPicPr>
            <a:picLocks noChangeAspect="1" noChangeArrowheads="1"/>
          </p:cNvPicPr>
          <p:nvPr/>
        </p:nvPicPr>
        <p:blipFill>
          <a:blip r:embed="rId3" cstate="print"/>
          <a:srcRect l="22206" b="40789"/>
          <a:stretch>
            <a:fillRect/>
          </a:stretch>
        </p:blipFill>
        <p:spPr bwMode="auto">
          <a:xfrm>
            <a:off x="3143248" y="6447008"/>
            <a:ext cx="3222571" cy="1839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04" y="6354030"/>
            <a:ext cx="3366943" cy="2004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ÐÐ°ÑÑÐ¸Ð½ÐºÐ¸ Ð¿Ð¾ Ð·Ð°Ð¿ÑÐ¾ÑÑ Ð½Ð¾ÑÑ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64" y="7630450"/>
            <a:ext cx="2643182" cy="1156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ЭСТРАДК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72140" y="357158"/>
            <a:ext cx="971957" cy="97195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57166" y="1482938"/>
            <a:ext cx="6286544" cy="5232202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Book Antiqua" pitchFamily="18" charset="0"/>
              </a:rPr>
              <a:t>Дополнительная общеобразовательная </a:t>
            </a:r>
            <a:r>
              <a:rPr lang="ru-RU" sz="1400" i="1" dirty="0" err="1" smtClean="0">
                <a:latin typeface="Book Antiqua" pitchFamily="18" charset="0"/>
              </a:rPr>
              <a:t>общеразвивающая</a:t>
            </a:r>
            <a:r>
              <a:rPr lang="ru-RU" sz="1400" i="1" dirty="0" smtClean="0">
                <a:latin typeface="Book Antiqua" pitchFamily="18" charset="0"/>
              </a:rPr>
              <a:t> программа</a:t>
            </a:r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endParaRPr lang="ru-RU" sz="2000" i="1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В программу входят учебные модули: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Book Antiqua" pitchFamily="18" charset="0"/>
              </a:rPr>
              <a:t>музыкальная грамота,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Book Antiqua" pitchFamily="18" charset="0"/>
              </a:rPr>
              <a:t>музыкально-компьютерные программы,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Book Antiqua" pitchFamily="18" charset="0"/>
              </a:rPr>
              <a:t>проектная деятельность.</a:t>
            </a:r>
          </a:p>
          <a:p>
            <a:pPr algn="ctr"/>
            <a:endParaRPr lang="ru-RU" sz="1600" i="1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Приглашаются дети  10-14 лет.</a:t>
            </a:r>
          </a:p>
          <a:p>
            <a:pPr algn="ctr"/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+7 904 677 05 04,</a:t>
            </a:r>
          </a:p>
          <a:p>
            <a:pPr algn="ctr"/>
            <a:r>
              <a:rPr lang="ru-RU" sz="2000" dirty="0" smtClean="0">
                <a:latin typeface="Book Antiqua" pitchFamily="18" charset="0"/>
              </a:rPr>
              <a:t> Анна Александровна Титова</a:t>
            </a:r>
          </a:p>
          <a:p>
            <a:pPr algn="ctr"/>
            <a:endParaRPr lang="ru-RU" sz="1200" dirty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27 мая 2019 года.</a:t>
            </a:r>
            <a:endParaRPr lang="ru-RU" dirty="0" smtClean="0">
              <a:latin typeface="Book Antiqua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  <a:p>
            <a:pPr algn="ctr"/>
            <a:endParaRPr lang="ru-RU" sz="1400" dirty="0" smtClean="0">
              <a:latin typeface="Book Antiqua" pitchFamily="18" charset="0"/>
            </a:endParaRPr>
          </a:p>
          <a:p>
            <a:pPr algn="ctr"/>
            <a:r>
              <a:rPr lang="ru-RU" sz="1400" dirty="0" smtClean="0">
                <a:latin typeface="Book Antiqua" pitchFamily="18" charset="0"/>
              </a:rPr>
              <a:t>Эстрадная студия «Поющий родник»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66" y="1643042"/>
            <a:ext cx="61719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Начальная музыкальная информатика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ого ЦД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7" y="349324"/>
            <a:ext cx="931869" cy="9365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4290" y="250001"/>
            <a:ext cx="6429420" cy="8643998"/>
          </a:xfrm>
          <a:prstGeom prst="rect">
            <a:avLst/>
          </a:prstGeom>
          <a:noFill/>
          <a:ln w="76200" cap="rnd">
            <a:prstDash val="sys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ЭСТРАД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40" y="357158"/>
            <a:ext cx="971957" cy="97195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85728" y="1714480"/>
            <a:ext cx="6286544" cy="4924425"/>
          </a:xfrm>
          <a:prstGeom prst="rect">
            <a:avLst/>
          </a:prstGeom>
          <a:solidFill>
            <a:schemeClr val="bg1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1400" i="1" dirty="0" smtClean="0">
                <a:latin typeface="Book Antiqua" pitchFamily="18" charset="0"/>
              </a:rPr>
              <a:t>Дополнительная общеобразовательная </a:t>
            </a:r>
            <a:r>
              <a:rPr lang="ru-RU" sz="1400" i="1" dirty="0" err="1" smtClean="0">
                <a:latin typeface="Book Antiqua" pitchFamily="18" charset="0"/>
              </a:rPr>
              <a:t>общеразвивающая</a:t>
            </a:r>
            <a:r>
              <a:rPr lang="ru-RU" sz="1400" i="1" dirty="0" smtClean="0">
                <a:latin typeface="Book Antiqua" pitchFamily="18" charset="0"/>
              </a:rPr>
              <a:t> программа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ru-RU" sz="2000" i="1" dirty="0" smtClean="0">
              <a:latin typeface="Book Antiqua" pitchFamily="18" charset="0"/>
            </a:endParaRPr>
          </a:p>
          <a:p>
            <a:pPr marL="342900" indent="-342900" algn="ctr">
              <a:buFont typeface="Arial" pitchFamily="34" charset="0"/>
              <a:buChar char="•"/>
            </a:pPr>
            <a:endParaRPr lang="ru-RU" sz="2000" i="1" dirty="0" smtClean="0">
              <a:latin typeface="Book Antiqua" pitchFamily="18" charset="0"/>
            </a:endParaRPr>
          </a:p>
          <a:p>
            <a:pPr marL="342900" indent="-342900" algn="ctr">
              <a:buFont typeface="Arial" pitchFamily="34" charset="0"/>
              <a:buChar char="•"/>
            </a:pPr>
            <a:endParaRPr lang="ru-RU" sz="2000" i="1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В программу входят учебные модули: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Book Antiqua" pitchFamily="18" charset="0"/>
              </a:rPr>
              <a:t>история музыки,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Book Antiqua" pitchFamily="18" charset="0"/>
              </a:rPr>
              <a:t>стили и жанры музыкального искусства,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Book Antiqua" pitchFamily="18" charset="0"/>
              </a:rPr>
              <a:t>виды искусства,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Book Antiqua" pitchFamily="18" charset="0"/>
              </a:rPr>
              <a:t>проектная деятельность.</a:t>
            </a:r>
          </a:p>
          <a:p>
            <a:pPr marL="285750" indent="-285750" algn="ctr">
              <a:buFont typeface="Arial" pitchFamily="34" charset="0"/>
              <a:buChar char="•"/>
            </a:pPr>
            <a:endParaRPr lang="ru-RU" sz="1600" i="1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Приглашаются дети  7-14 лет.</a:t>
            </a:r>
          </a:p>
          <a:p>
            <a:pPr marL="171450" indent="-171450" algn="ctr">
              <a:buFont typeface="Arial" pitchFamily="34" charset="0"/>
              <a:buChar char="•"/>
            </a:pPr>
            <a:endParaRPr lang="ru-RU" sz="1200" dirty="0" smtClean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Справки по телефону: +7 904 677 05 04,</a:t>
            </a:r>
          </a:p>
          <a:p>
            <a:pPr algn="ctr"/>
            <a:r>
              <a:rPr lang="ru-RU" sz="2000" dirty="0" smtClean="0">
                <a:latin typeface="Book Antiqua" pitchFamily="18" charset="0"/>
              </a:rPr>
              <a:t> Анна Александровна Титова</a:t>
            </a:r>
          </a:p>
          <a:p>
            <a:pPr marL="171450" indent="-171450" algn="ctr">
              <a:buFont typeface="Arial" pitchFamily="34" charset="0"/>
              <a:buChar char="•"/>
            </a:pPr>
            <a:endParaRPr lang="ru-RU" sz="1200" dirty="0">
              <a:latin typeface="Book Antiqua" pitchFamily="18" charset="0"/>
            </a:endParaRPr>
          </a:p>
          <a:p>
            <a:pPr algn="ctr"/>
            <a:r>
              <a:rPr lang="ru-RU" sz="2000" dirty="0" smtClean="0">
                <a:latin typeface="Book Antiqua" pitchFamily="18" charset="0"/>
              </a:rPr>
              <a:t>Начало записи с 27 мая 2019 года.</a:t>
            </a:r>
            <a:endParaRPr lang="ru-RU" dirty="0" smtClean="0">
              <a:latin typeface="Book Antiqua" pitchFamily="18" charset="0"/>
            </a:endParaRPr>
          </a:p>
          <a:p>
            <a:pPr marL="342900" indent="-342900" algn="ctr">
              <a:buFont typeface="Arial" pitchFamily="34" charset="0"/>
              <a:buChar char="•"/>
            </a:pP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308869" y="331745"/>
            <a:ext cx="42402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 Antiqua" pitchFamily="18" charset="0"/>
              </a:rPr>
              <a:t>Центр детского творчества «Детская академия» </a:t>
            </a:r>
          </a:p>
          <a:p>
            <a:pPr algn="ctr"/>
            <a:r>
              <a:rPr lang="ru-RU" sz="1400" dirty="0" smtClean="0">
                <a:latin typeface="Book Antiqua" pitchFamily="18" charset="0"/>
              </a:rPr>
              <a:t>Советского района города Казани</a:t>
            </a:r>
          </a:p>
          <a:p>
            <a:pPr algn="ctr"/>
            <a:endParaRPr lang="ru-RU" sz="1400" dirty="0" smtClean="0">
              <a:latin typeface="Book Antiqua" pitchFamily="18" charset="0"/>
            </a:endParaRPr>
          </a:p>
          <a:p>
            <a:pPr algn="ctr"/>
            <a:r>
              <a:rPr lang="ru-RU" sz="1400" dirty="0" smtClean="0">
                <a:latin typeface="Book Antiqua" pitchFamily="18" charset="0"/>
              </a:rPr>
              <a:t>Эстрадная студия «Поющий родник»</a:t>
            </a:r>
            <a:endParaRPr lang="ru-RU" dirty="0">
              <a:latin typeface="Book Antiqua" pitchFamily="18" charset="0"/>
            </a:endParaRPr>
          </a:p>
        </p:txBody>
      </p:sp>
      <p:pic>
        <p:nvPicPr>
          <p:cNvPr id="13" name="Рисунок 12" descr="лого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66" y="6929454"/>
            <a:ext cx="1785950" cy="178595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3014" y="2143108"/>
            <a:ext cx="61719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АРТ-академия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5" name="Picture 2" descr="C:\Мои документы\Мои рисунки\Живопись-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16" y="6500826"/>
            <a:ext cx="1826765" cy="2181212"/>
          </a:xfrm>
          <a:prstGeom prst="rect">
            <a:avLst/>
          </a:prstGeom>
          <a:noFill/>
        </p:spPr>
      </p:pic>
      <p:pic>
        <p:nvPicPr>
          <p:cNvPr id="16" name="Picture 2" descr="C:\Мои документы\Мои рисунки\архитектура.bmp"/>
          <p:cNvPicPr>
            <a:picLocks noChangeAspect="1" noChangeArrowheads="1"/>
          </p:cNvPicPr>
          <p:nvPr/>
        </p:nvPicPr>
        <p:blipFill>
          <a:blip r:embed="rId7" cstate="print"/>
          <a:srcRect r="31322" b="48418"/>
          <a:stretch>
            <a:fillRect/>
          </a:stretch>
        </p:blipFill>
        <p:spPr bwMode="auto">
          <a:xfrm>
            <a:off x="3214686" y="7643834"/>
            <a:ext cx="1620045" cy="1104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http://wildbee.ru/wp-content/uploads/2011/07/kniga-600x382.jpg"/>
          <p:cNvPicPr>
            <a:picLocks noChangeAspect="1" noChangeArrowheads="1"/>
          </p:cNvPicPr>
          <p:nvPr/>
        </p:nvPicPr>
        <p:blipFill>
          <a:blip r:embed="rId8"/>
          <a:srcRect l="6250" t="9816" r="8749" b="7722"/>
          <a:stretch>
            <a:fillRect/>
          </a:stretch>
        </p:blipFill>
        <p:spPr bwMode="auto">
          <a:xfrm rot="1125680">
            <a:off x="4498034" y="7136547"/>
            <a:ext cx="1928826" cy="1191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838</Words>
  <Application>Microsoft Office PowerPoint</Application>
  <PresentationFormat>Экран (4:3)</PresentationFormat>
  <Paragraphs>226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FUJI</dc:creator>
  <cp:lastModifiedBy>kakhochu</cp:lastModifiedBy>
  <cp:revision>61</cp:revision>
  <cp:lastPrinted>2019-05-17T12:25:04Z</cp:lastPrinted>
  <dcterms:created xsi:type="dcterms:W3CDTF">2019-04-01T07:58:58Z</dcterms:created>
  <dcterms:modified xsi:type="dcterms:W3CDTF">2019-08-06T11:06:11Z</dcterms:modified>
</cp:coreProperties>
</file>